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7"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Low angle black and white photo of a futuristic apartment building under a cloudy sky"/>
          <p:cNvSpPr/>
          <p:nvPr>
            <p:ph type="pic" idx="21"/>
          </p:nvPr>
        </p:nvSpPr>
        <p:spPr>
          <a:xfrm>
            <a:off x="-120802" y="1270000"/>
            <a:ext cx="16840201" cy="11226800"/>
          </a:xfrm>
          <a:prstGeom prst="rect">
            <a:avLst/>
          </a:prstGeom>
        </p:spPr>
        <p:txBody>
          <a:bodyPr lIns="91439" tIns="45719" rIns="91439" bIns="45719">
            <a:noAutofit/>
          </a:bodyPr>
          <a:lstStyle/>
          <a:p>
            <a:pPr/>
          </a:p>
        </p:txBody>
      </p:sp>
      <p:sp>
        <p:nvSpPr>
          <p:cNvPr id="145" name="Black and white photo of the outside of a modern office building "/>
          <p:cNvSpPr/>
          <p:nvPr>
            <p:ph type="pic" sz="quarter" idx="22"/>
          </p:nvPr>
        </p:nvSpPr>
        <p:spPr>
          <a:xfrm>
            <a:off x="15443200" y="1270000"/>
            <a:ext cx="8102600" cy="5410200"/>
          </a:xfrm>
          <a:prstGeom prst="rect">
            <a:avLst/>
          </a:prstGeom>
        </p:spPr>
        <p:txBody>
          <a:bodyPr lIns="91439" tIns="45719" rIns="91439" bIns="45719">
            <a:noAutofit/>
          </a:bodyPr>
          <a:lstStyle/>
          <a:p>
            <a:pPr/>
          </a:p>
        </p:txBody>
      </p:sp>
      <p:sp>
        <p:nvSpPr>
          <p:cNvPr id="146" name="Black and white photo of lattice-like, modern architecture on a building"/>
          <p:cNvSpPr/>
          <p:nvPr>
            <p:ph type="pic" sz="half" idx="23"/>
          </p:nvPr>
        </p:nvSpPr>
        <p:spPr>
          <a:xfrm>
            <a:off x="15811500" y="4876800"/>
            <a:ext cx="7366000" cy="98298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54" name="Low angle black and white photo of a modern buildin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000000"/>
        </a:solidFill>
      </p:bgPr>
    </p:bg>
    <p:spTree>
      <p:nvGrpSpPr>
        <p:cNvPr id="1" name=""/>
        <p:cNvGrpSpPr/>
        <p:nvPr/>
      </p:nvGrpSpPr>
      <p:grpSpPr>
        <a:xfrm>
          <a:off x="0" y="0"/>
          <a:ext cx="0" cy="0"/>
          <a:chOff x="0" y="0"/>
          <a:chExt cx="0" cy="0"/>
        </a:xfrm>
      </p:grpSpPr>
      <p:sp>
        <p:nvSpPr>
          <p:cNvPr id="21" name="Black and white photo of light and shadows on a buildin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4" name="Black and white photo of shadows cast on a concrete structure"/>
          <p:cNvSpPr/>
          <p:nvPr>
            <p:ph type="pic" idx="21"/>
          </p:nvPr>
        </p:nvSpPr>
        <p:spPr>
          <a:xfrm>
            <a:off x="9270652" y="1263650"/>
            <a:ext cx="16757661" cy="11188700"/>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3" name="Close-up black and white photo of intricate building architecture"/>
          <p:cNvSpPr/>
          <p:nvPr>
            <p:ph type="pic" idx="22"/>
          </p:nvPr>
        </p:nvSpPr>
        <p:spPr>
          <a:xfrm>
            <a:off x="12192000" y="-1341967"/>
            <a:ext cx="10922000" cy="16399934"/>
          </a:xfrm>
          <a:prstGeom prst="rect">
            <a:avLst/>
          </a:prstGeom>
        </p:spPr>
        <p:txBody>
          <a:bodyPr lIns="91439" tIns="45719" rIns="91439" bIns="45719">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72"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82"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Zhu Menghang, 2023104094, political philosoph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Zhu Menghang, 2023104094, political philosophy</a:t>
            </a:r>
          </a:p>
        </p:txBody>
      </p:sp>
      <p:sp>
        <p:nvSpPr>
          <p:cNvPr id="172" name="Direct democracy VS Deliberative democracy…"/>
          <p:cNvSpPr txBox="1"/>
          <p:nvPr>
            <p:ph type="ctrTitle"/>
          </p:nvPr>
        </p:nvSpPr>
        <p:spPr>
          <a:prstGeom prst="rect">
            <a:avLst/>
          </a:prstGeom>
        </p:spPr>
        <p:txBody>
          <a:bodyPr/>
          <a:lstStyle/>
          <a:p>
            <a:pPr/>
            <a:r>
              <a:t>Direct democracy VS Deliberative democracy</a:t>
            </a:r>
          </a:p>
          <a:p>
            <a:pPr algn="just" defTabSz="457200">
              <a:lnSpc>
                <a:spcPct val="100000"/>
              </a:lnSpc>
              <a:spcBef>
                <a:spcPts val="2700"/>
              </a:spcBef>
              <a:defRPr b="0" spc="0" sz="1800">
                <a:solidFill>
                  <a:srgbClr val="000000"/>
                </a:solidFill>
                <a:latin typeface="PingFang TC Regular"/>
                <a:ea typeface="PingFang TC Regular"/>
                <a:cs typeface="PingFang TC Regular"/>
                <a:sym typeface="PingFang TC Regular"/>
              </a:defRPr>
            </a:pPr>
          </a:p>
          <a:p>
            <a:pPr algn="just" defTabSz="457200">
              <a:lnSpc>
                <a:spcPct val="100000"/>
              </a:lnSpc>
              <a:spcBef>
                <a:spcPts val="2700"/>
              </a:spcBef>
              <a:defRPr b="0" spc="0" sz="1800">
                <a:solidFill>
                  <a:srgbClr val="000000"/>
                </a:solidFill>
                <a:latin typeface="PingFang TC Regular"/>
                <a:ea typeface="PingFang TC Regular"/>
                <a:cs typeface="PingFang TC Regular"/>
                <a:sym typeface="PingFang TC Regular"/>
              </a:defRPr>
            </a:pPr>
            <a:r>
              <a:t>Read more @哲學新媒體 Philosophy Medium: </a:t>
            </a:r>
            <a:r>
              <a:rPr>
                <a:solidFill>
                  <a:srgbClr val="075666"/>
                </a:solidFill>
              </a:rPr>
              <a:t> </a:t>
            </a:r>
          </a:p>
        </p:txBody>
      </p:sp>
      <p:sp>
        <p:nvSpPr>
          <p:cNvPr id="173" name="直接民主 VS 审议民主"/>
          <p:cNvSpPr txBox="1"/>
          <p:nvPr>
            <p:ph type="subTitle" sz="quarter" idx="1"/>
          </p:nvPr>
        </p:nvSpPr>
        <p:spPr>
          <a:prstGeom prst="rect">
            <a:avLst/>
          </a:prstGeom>
        </p:spPr>
        <p:txBody>
          <a:bodyPr/>
          <a:lstStyle/>
          <a:p>
            <a:pPr/>
            <a:r>
              <a:t>直接民主 VS 审议民主</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Five principles of Deliberative democracy"/>
          <p:cNvSpPr txBox="1"/>
          <p:nvPr>
            <p:ph type="title"/>
          </p:nvPr>
        </p:nvSpPr>
        <p:spPr>
          <a:prstGeom prst="rect">
            <a:avLst/>
          </a:prstGeom>
        </p:spPr>
        <p:txBody>
          <a:bodyPr anchor="ctr"/>
          <a:lstStyle/>
          <a:p>
            <a:pPr/>
            <a:r>
              <a:t>Five principles of Deliberative democracy</a:t>
            </a:r>
          </a:p>
        </p:txBody>
      </p:sp>
      <p:sp>
        <p:nvSpPr>
          <p:cNvPr id="206" name="Deliberative democracy has its normative aspects. According to Amy Gutmann and Dennis Thompson, the normative principles of deliberative democracy are:…"/>
          <p:cNvSpPr txBox="1"/>
          <p:nvPr>
            <p:ph type="body" sz="quarter" idx="1"/>
          </p:nvPr>
        </p:nvSpPr>
        <p:spPr>
          <a:prstGeom prst="rect">
            <a:avLst/>
          </a:prstGeom>
        </p:spPr>
        <p:txBody>
          <a:bodyPr/>
          <a:lstStyle/>
          <a:p>
            <a:pPr defTabSz="495300">
              <a:defRPr b="0" sz="3840"/>
            </a:pPr>
            <a:r>
              <a:t>Deliberative democracy has its normative aspects. According to Amy Gutmann and Dennis Thompson, the normative principles of deliberative democracy are: </a:t>
            </a:r>
          </a:p>
          <a:p>
            <a:pPr marL="487680" indent="-487680" defTabSz="495300">
              <a:buSzPct val="123000"/>
              <a:buChar char="•"/>
              <a:defRPr b="0" sz="3840"/>
            </a:pPr>
            <a:r>
              <a:t>the principle of mutuality</a:t>
            </a:r>
          </a:p>
          <a:p>
            <a:pPr marL="487680" indent="-487680" defTabSz="495300">
              <a:buSzPct val="123000"/>
              <a:buChar char="•"/>
              <a:defRPr b="0" sz="3840"/>
            </a:pPr>
            <a:r>
              <a:t>the principle of openness</a:t>
            </a:r>
          </a:p>
          <a:p>
            <a:pPr marL="487680" indent="-487680" defTabSz="495300">
              <a:buSzPct val="123000"/>
              <a:buChar char="•"/>
              <a:defRPr b="0" sz="3840"/>
            </a:pPr>
            <a:r>
              <a:t>the principle of fundamental freedoms</a:t>
            </a:r>
          </a:p>
          <a:p>
            <a:pPr marL="487680" indent="-487680" defTabSz="495300">
              <a:buSzPct val="123000"/>
              <a:buChar char="•"/>
              <a:defRPr b="0" sz="3840"/>
            </a:pPr>
            <a:r>
              <a:t>the principle of fundamental opportunities</a:t>
            </a:r>
          </a:p>
          <a:p>
            <a:pPr marL="487680" indent="-487680" defTabSz="495300">
              <a:buSzPct val="123000"/>
              <a:buChar char="•"/>
              <a:defRPr b="0" sz="3840"/>
            </a:pPr>
            <a:r>
              <a:t>the principle of fair opportunity.</a:t>
            </a:r>
          </a:p>
        </p:txBody>
      </p:sp>
      <p:pic>
        <p:nvPicPr>
          <p:cNvPr id="207" name="pasted-movie.png" descr="pasted-movie.png"/>
          <p:cNvPicPr>
            <a:picLocks noChangeAspect="1"/>
          </p:cNvPicPr>
          <p:nvPr/>
        </p:nvPicPr>
        <p:blipFill>
          <a:blip r:embed="rId2">
            <a:extLst/>
          </a:blip>
          <a:stretch>
            <a:fillRect/>
          </a:stretch>
        </p:blipFill>
        <p:spPr>
          <a:xfrm>
            <a:off x="12795736" y="2017008"/>
            <a:ext cx="9681985" cy="96819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400">
        <p:cover dir="l"/>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The principle of mutuality"/>
          <p:cNvSpPr txBox="1"/>
          <p:nvPr>
            <p:ph type="title"/>
          </p:nvPr>
        </p:nvSpPr>
        <p:spPr>
          <a:prstGeom prst="rect">
            <a:avLst/>
          </a:prstGeom>
        </p:spPr>
        <p:txBody>
          <a:bodyPr anchor="ctr"/>
          <a:lstStyle/>
          <a:p>
            <a:pPr/>
            <a:r>
              <a:t>T</a:t>
            </a:r>
            <a:r>
              <a:rPr u="sng"/>
              <a:t>he principle of mutuality</a:t>
            </a:r>
          </a:p>
        </p:txBody>
      </p:sp>
      <p:sp>
        <p:nvSpPr>
          <p:cNvPr id="210" name="In the public life, one cannot just express what one believes, but one has to take into account others with different viewpoints, and even put aside the need to listen to what others think. However, since different ethnic groups have very different backg"/>
          <p:cNvSpPr txBox="1"/>
          <p:nvPr>
            <p:ph type="body" sz="quarter" idx="1"/>
          </p:nvPr>
        </p:nvSpPr>
        <p:spPr>
          <a:prstGeom prst="rect">
            <a:avLst/>
          </a:prstGeom>
        </p:spPr>
        <p:txBody>
          <a:bodyPr/>
          <a:lstStyle/>
          <a:p>
            <a:pPr defTabSz="396239">
              <a:defRPr b="0" sz="3072"/>
            </a:pPr>
            <a:r>
              <a:t>In the public life, one cannot just express what one believes,</a:t>
            </a:r>
            <a:r>
              <a:rPr u="sng"/>
              <a:t> </a:t>
            </a:r>
            <a:r>
              <a:rPr b="1" u="sng"/>
              <a:t>but one has to take into account others with different viewpoints</a:t>
            </a:r>
            <a:r>
              <a:t>, and even put aside the need to listen to what others think. However, since different ethnic groups have very different backgrounds, cultures, education, and lifestyles, their values are often too different from each other's, so they should try to find ways to minimise their differences and disagreements, so as to avoid too much conflict.</a:t>
            </a:r>
          </a:p>
        </p:txBody>
      </p:sp>
      <p:pic>
        <p:nvPicPr>
          <p:cNvPr id="211" name="pasted-movie.png" descr="pasted-movie.png"/>
          <p:cNvPicPr>
            <a:picLocks noChangeAspect="1"/>
          </p:cNvPicPr>
          <p:nvPr/>
        </p:nvPicPr>
        <p:blipFill>
          <a:blip r:embed="rId2">
            <a:extLst/>
          </a:blip>
          <a:stretch>
            <a:fillRect/>
          </a:stretch>
        </p:blipFill>
        <p:spPr>
          <a:xfrm>
            <a:off x="12795736" y="2017008"/>
            <a:ext cx="9681985" cy="96819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400">
        <p:cover dir="l"/>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The principle of openness"/>
          <p:cNvSpPr txBox="1"/>
          <p:nvPr>
            <p:ph type="title"/>
          </p:nvPr>
        </p:nvSpPr>
        <p:spPr>
          <a:prstGeom prst="rect">
            <a:avLst/>
          </a:prstGeom>
        </p:spPr>
        <p:txBody>
          <a:bodyPr anchor="ctr"/>
          <a:lstStyle/>
          <a:p>
            <a:pPr/>
            <a:r>
              <a:t>The principle of openness</a:t>
            </a:r>
          </a:p>
        </p:txBody>
      </p:sp>
      <p:sp>
        <p:nvSpPr>
          <p:cNvPr id="214" name="Generally speaking, members participating in public deliberation will not only include the people, but also government officials, relevant business units, experts and academics, and so on. Particularly in respect of scientific and technological issues an"/>
          <p:cNvSpPr txBox="1"/>
          <p:nvPr>
            <p:ph type="body" sz="quarter" idx="1"/>
          </p:nvPr>
        </p:nvSpPr>
        <p:spPr>
          <a:prstGeom prst="rect">
            <a:avLst/>
          </a:prstGeom>
        </p:spPr>
        <p:txBody>
          <a:bodyPr/>
          <a:lstStyle/>
          <a:p>
            <a:pPr defTabSz="429259">
              <a:defRPr b="0" sz="2859"/>
            </a:pPr>
            <a:r>
              <a:t>Generally speaking, members participating in public deliberation will not only include the people, </a:t>
            </a:r>
            <a:r>
              <a:rPr b="1" u="sng"/>
              <a:t>but also government officials, relevant business units, experts and academics, and so on. Particularly in respect of scientific and technological issues and economic issues involving professional knowledge</a:t>
            </a:r>
            <a:r>
              <a:t>, the information and justifications put forward by members must be open and transparent. Since everyone knows that the views they put forward are open and can be examined by anyone, they will be more careful in their thinking and judgement, and will minimise bias, blindness, hasty judgement or inappropriate views as far as possible.</a:t>
            </a:r>
          </a:p>
        </p:txBody>
      </p:sp>
      <p:pic>
        <p:nvPicPr>
          <p:cNvPr id="215" name="pasted-movie.png" descr="pasted-movie.png"/>
          <p:cNvPicPr>
            <a:picLocks noChangeAspect="1"/>
          </p:cNvPicPr>
          <p:nvPr/>
        </p:nvPicPr>
        <p:blipFill>
          <a:blip r:embed="rId2">
            <a:extLst/>
          </a:blip>
          <a:stretch>
            <a:fillRect/>
          </a:stretch>
        </p:blipFill>
        <p:spPr>
          <a:xfrm>
            <a:off x="12795736" y="2017008"/>
            <a:ext cx="9681985" cy="96819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400">
        <p:cover dir="l"/>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The Superiority of Deliberative Democrazy"/>
          <p:cNvSpPr txBox="1"/>
          <p:nvPr>
            <p:ph type="title"/>
          </p:nvPr>
        </p:nvSpPr>
        <p:spPr>
          <a:prstGeom prst="rect">
            <a:avLst/>
          </a:prstGeom>
        </p:spPr>
        <p:txBody>
          <a:bodyPr anchor="ctr"/>
          <a:lstStyle/>
          <a:p>
            <a:pPr/>
            <a:r>
              <a:t>The Superiority of Deliberative Democrazy</a:t>
            </a:r>
          </a:p>
        </p:txBody>
      </p:sp>
      <p:sp>
        <p:nvSpPr>
          <p:cNvPr id="218" name="Deliberative democracy not only promotes dialogue among citizens, giving them the opportunity to correct their own misperceptions and misinformation, it also has the effect of brainstorming and self-transformation."/>
          <p:cNvSpPr txBox="1"/>
          <p:nvPr>
            <p:ph type="body" sz="quarter" idx="1"/>
          </p:nvPr>
        </p:nvSpPr>
        <p:spPr>
          <a:prstGeom prst="rect">
            <a:avLst/>
          </a:prstGeom>
        </p:spPr>
        <p:txBody>
          <a:bodyPr/>
          <a:lstStyle>
            <a:lvl1pPr defTabSz="676909">
              <a:defRPr sz="4510"/>
            </a:lvl1pPr>
          </a:lstStyle>
          <a:p>
            <a:pPr/>
            <a:r>
              <a:t>Deliberative democracy not only promotes dialogue among citizens, giving them the opportunity to correct their own misperceptions and misinformation, it also has the effect of brainstorming and self-transformation.</a:t>
            </a:r>
          </a:p>
        </p:txBody>
      </p:sp>
      <p:pic>
        <p:nvPicPr>
          <p:cNvPr id="219" name="pasted-movie.png" descr="pasted-movie.png"/>
          <p:cNvPicPr>
            <a:picLocks noChangeAspect="1"/>
          </p:cNvPicPr>
          <p:nvPr/>
        </p:nvPicPr>
        <p:blipFill>
          <a:blip r:embed="rId2">
            <a:extLst/>
          </a:blip>
          <a:stretch>
            <a:fillRect/>
          </a:stretch>
        </p:blipFill>
        <p:spPr>
          <a:xfrm>
            <a:off x="12795736" y="2017008"/>
            <a:ext cx="9681985" cy="96819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400">
        <p:cover dir="l"/>
      </p:transition>
    </mc:Choice>
    <mc:Fallback>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Examples"/>
          <p:cNvSpPr txBox="1"/>
          <p:nvPr>
            <p:ph type="title"/>
          </p:nvPr>
        </p:nvSpPr>
        <p:spPr>
          <a:prstGeom prst="rect">
            <a:avLst/>
          </a:prstGeom>
        </p:spPr>
        <p:txBody>
          <a:bodyPr anchor="ctr"/>
          <a:lstStyle/>
          <a:p>
            <a:pPr/>
            <a:r>
              <a:t>Examples</a:t>
            </a:r>
          </a:p>
        </p:txBody>
      </p:sp>
      <p:pic>
        <p:nvPicPr>
          <p:cNvPr id="222" name="Image" descr="Image"/>
          <p:cNvPicPr>
            <a:picLocks noChangeAspect="1"/>
          </p:cNvPicPr>
          <p:nvPr/>
        </p:nvPicPr>
        <p:blipFill>
          <a:blip r:embed="rId2">
            <a:extLst/>
          </a:blip>
          <a:stretch>
            <a:fillRect/>
          </a:stretch>
        </p:blipFill>
        <p:spPr>
          <a:xfrm>
            <a:off x="7928614" y="2571749"/>
            <a:ext cx="15240001" cy="8572501"/>
          </a:xfrm>
          <a:prstGeom prst="rect">
            <a:avLst/>
          </a:prstGeom>
          <a:ln w="12700">
            <a:miter lim="400000"/>
          </a:ln>
        </p:spPr>
      </p:pic>
      <p:sp>
        <p:nvSpPr>
          <p:cNvPr id="223" name="National Committee of the Chinese People's Political Consultative Conference"/>
          <p:cNvSpPr txBox="1"/>
          <p:nvPr/>
        </p:nvSpPr>
        <p:spPr>
          <a:xfrm>
            <a:off x="3864260" y="11773116"/>
            <a:ext cx="1766188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4000">
                <a:solidFill>
                  <a:srgbClr val="E8EAED"/>
                </a:solidFill>
                <a:latin typeface="Helvetica"/>
                <a:ea typeface="Helvetica"/>
                <a:cs typeface="Helvetica"/>
                <a:sym typeface="Helvetica"/>
              </a:defRPr>
            </a:lvl1pPr>
          </a:lstStyle>
          <a:p>
            <a:pPr/>
            <a:r>
              <a:t>National Committee of the Chinese People's Political Consultative Conference</a:t>
            </a:r>
          </a:p>
        </p:txBody>
      </p:sp>
    </p:spTree>
  </p:cSld>
  <p:clrMapOvr>
    <a:masterClrMapping/>
  </p:clrMapOvr>
  <mc:AlternateContent xmlns:mc="http://schemas.openxmlformats.org/markup-compatibility/2006">
    <mc:Choice xmlns:p14="http://schemas.microsoft.com/office/powerpoint/2010/main" Requires="p14">
      <p:transition spd="fast" advClick="1" p14:dur="400">
        <p:cover dir="l"/>
      </p:transition>
    </mc:Choice>
    <mc:Fallback>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Conclusion"/>
          <p:cNvSpPr txBox="1"/>
          <p:nvPr>
            <p:ph type="title"/>
          </p:nvPr>
        </p:nvSpPr>
        <p:spPr>
          <a:xfrm>
            <a:off x="1206500" y="1269999"/>
            <a:ext cx="9779000" cy="2785728"/>
          </a:xfrm>
          <a:prstGeom prst="rect">
            <a:avLst/>
          </a:prstGeom>
        </p:spPr>
        <p:txBody>
          <a:bodyPr anchor="ctr"/>
          <a:lstStyle/>
          <a:p>
            <a:pPr/>
            <a:r>
              <a:t>Conclusion</a:t>
            </a:r>
          </a:p>
        </p:txBody>
      </p:sp>
      <p:sp>
        <p:nvSpPr>
          <p:cNvPr id="226" name="In this prentation, I explored the origin of democracy, the problems of democracy, and why the shift to deliberative democracy.…"/>
          <p:cNvSpPr txBox="1"/>
          <p:nvPr>
            <p:ph type="body" sz="half" idx="1"/>
          </p:nvPr>
        </p:nvSpPr>
        <p:spPr>
          <a:xfrm>
            <a:off x="972763" y="5158610"/>
            <a:ext cx="10012737" cy="7284369"/>
          </a:xfrm>
          <a:prstGeom prst="rect">
            <a:avLst/>
          </a:prstGeom>
        </p:spPr>
        <p:txBody>
          <a:bodyPr/>
          <a:lstStyle/>
          <a:p>
            <a:pPr defTabSz="586104">
              <a:defRPr sz="3905"/>
            </a:pPr>
            <a:r>
              <a:t>In this prentation, I explored the origin of democracy, the problems of democracy, and why the shift to deliberative democracy.</a:t>
            </a:r>
          </a:p>
          <a:p>
            <a:pPr defTabSz="586104">
              <a:defRPr sz="3905"/>
            </a:pPr>
            <a:r>
              <a:t>The significance of deliberative democracy lies in the fact that it allows citizens to participate directly in the discussion of public policies or issues, and promotes mutual communication and understanding, which is particularly important for a democratic and pluralistic society. </a:t>
            </a:r>
          </a:p>
        </p:txBody>
      </p:sp>
      <p:pic>
        <p:nvPicPr>
          <p:cNvPr id="227" name="pasted-movie.png" descr="pasted-movie.png"/>
          <p:cNvPicPr>
            <a:picLocks noChangeAspect="1"/>
          </p:cNvPicPr>
          <p:nvPr/>
        </p:nvPicPr>
        <p:blipFill>
          <a:blip r:embed="rId2">
            <a:extLst/>
          </a:blip>
          <a:stretch>
            <a:fillRect/>
          </a:stretch>
        </p:blipFill>
        <p:spPr>
          <a:xfrm>
            <a:off x="11594215" y="815487"/>
            <a:ext cx="12085026" cy="120850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400">
        <p:cover dir="l"/>
      </p:transition>
    </mc:Choice>
    <mc:Fallback>
      <p:transition spd="fast">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Conclusion"/>
          <p:cNvSpPr txBox="1"/>
          <p:nvPr>
            <p:ph type="title"/>
          </p:nvPr>
        </p:nvSpPr>
        <p:spPr>
          <a:xfrm>
            <a:off x="1206500" y="1270000"/>
            <a:ext cx="9779000" cy="2785727"/>
          </a:xfrm>
          <a:prstGeom prst="rect">
            <a:avLst/>
          </a:prstGeom>
        </p:spPr>
        <p:txBody>
          <a:bodyPr anchor="ctr"/>
          <a:lstStyle/>
          <a:p>
            <a:pPr/>
            <a:r>
              <a:t>Conclusion</a:t>
            </a:r>
          </a:p>
        </p:txBody>
      </p:sp>
      <p:sp>
        <p:nvSpPr>
          <p:cNvPr id="230" name="In this way, citizens can connect together, making our society stronger, inheriting our culture and developing our civilisation."/>
          <p:cNvSpPr txBox="1"/>
          <p:nvPr>
            <p:ph type="body" sz="quarter" idx="1"/>
          </p:nvPr>
        </p:nvSpPr>
        <p:spPr>
          <a:xfrm>
            <a:off x="2347820" y="6536075"/>
            <a:ext cx="19688360" cy="2308287"/>
          </a:xfrm>
          <a:prstGeom prst="rect">
            <a:avLst/>
          </a:prstGeom>
        </p:spPr>
        <p:txBody>
          <a:bodyPr/>
          <a:lstStyle>
            <a:lvl1pPr defTabSz="784225">
              <a:defRPr sz="5225"/>
            </a:lvl1pPr>
          </a:lstStyle>
          <a:p>
            <a:pPr/>
            <a:r>
              <a:t>In this way, citizens can connect together, making our society stronger, inheriting our culture and developing our civilisation.</a:t>
            </a:r>
          </a:p>
        </p:txBody>
      </p:sp>
    </p:spTree>
  </p:cSld>
  <p:clrMapOvr>
    <a:masterClrMapping/>
  </p:clrMapOvr>
  <mc:AlternateContent xmlns:mc="http://schemas.openxmlformats.org/markup-compatibility/2006">
    <mc:Choice xmlns:p14="http://schemas.microsoft.com/office/powerpoint/2010/main" Requires="p14">
      <p:transition spd="fast" advClick="1" p14:dur="400">
        <p:cover dir="l"/>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Thank you"/>
          <p:cNvSpPr txBox="1"/>
          <p:nvPr>
            <p:ph type="body" sz="quarter" idx="1"/>
          </p:nvPr>
        </p:nvSpPr>
        <p:spPr>
          <a:xfrm>
            <a:off x="2347820" y="6536075"/>
            <a:ext cx="19688360" cy="2308288"/>
          </a:xfrm>
          <a:prstGeom prst="rect">
            <a:avLst/>
          </a:prstGeom>
        </p:spPr>
        <p:txBody>
          <a:bodyPr/>
          <a:lstStyle/>
          <a:p>
            <a:pPr/>
            <a:r>
              <a:t>Thank you</a:t>
            </a:r>
          </a:p>
        </p:txBody>
      </p:sp>
    </p:spTree>
  </p:cSld>
  <p:clrMapOvr>
    <a:masterClrMapping/>
  </p:clrMapOvr>
  <mc:AlternateContent xmlns:mc="http://schemas.openxmlformats.org/markup-compatibility/2006">
    <mc:Choice xmlns:p14="http://schemas.microsoft.com/office/powerpoint/2010/main" Requires="p14">
      <p:transition spd="fast" advClick="1" p14:dur="400">
        <p:cover dir="l"/>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The origin of Direct Democrazy - The  monarchy system"/>
          <p:cNvSpPr txBox="1"/>
          <p:nvPr>
            <p:ph type="title"/>
          </p:nvPr>
        </p:nvSpPr>
        <p:spPr>
          <a:prstGeom prst="rect">
            <a:avLst/>
          </a:prstGeom>
        </p:spPr>
        <p:txBody>
          <a:bodyPr anchor="ctr"/>
          <a:lstStyle/>
          <a:p>
            <a:pPr/>
            <a:r>
              <a:t>The origin of Direct Democrazy - The  monarchy system</a:t>
            </a:r>
          </a:p>
        </p:txBody>
      </p:sp>
      <p:sp>
        <p:nvSpPr>
          <p:cNvPr id="176" name="The monarchy was widely adopted as the main political system in medieval continental Europe, as well as in England."/>
          <p:cNvSpPr txBox="1"/>
          <p:nvPr>
            <p:ph type="body" sz="quarter" idx="1"/>
          </p:nvPr>
        </p:nvSpPr>
        <p:spPr>
          <a:prstGeom prst="rect">
            <a:avLst/>
          </a:prstGeom>
        </p:spPr>
        <p:txBody>
          <a:bodyPr/>
          <a:lstStyle/>
          <a:p>
            <a:pPr/>
            <a:r>
              <a:t>The monarchy was widely adopted as the main political system in medieval continental Europe, as well as in England.</a:t>
            </a:r>
          </a:p>
        </p:txBody>
      </p:sp>
      <p:pic>
        <p:nvPicPr>
          <p:cNvPr id="177" name="pasted-movie.png" descr="pasted-movie.png"/>
          <p:cNvPicPr>
            <a:picLocks noChangeAspect="1"/>
          </p:cNvPicPr>
          <p:nvPr/>
        </p:nvPicPr>
        <p:blipFill>
          <a:blip r:embed="rId2">
            <a:extLst/>
          </a:blip>
          <a:stretch>
            <a:fillRect/>
          </a:stretch>
        </p:blipFill>
        <p:spPr>
          <a:xfrm>
            <a:off x="12410284" y="1316378"/>
            <a:ext cx="11083243" cy="1108324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400">
        <p:cover dir="l"/>
      </p:transition>
    </mc:Choice>
    <mc:Fallback>
      <p:transition spd="fast">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The origin of Direct Democrazy - The  monarchy system"/>
          <p:cNvSpPr txBox="1"/>
          <p:nvPr>
            <p:ph type="title"/>
          </p:nvPr>
        </p:nvSpPr>
        <p:spPr>
          <a:prstGeom prst="rect">
            <a:avLst/>
          </a:prstGeom>
        </p:spPr>
        <p:txBody>
          <a:bodyPr anchor="ctr"/>
          <a:lstStyle/>
          <a:p>
            <a:pPr/>
            <a:r>
              <a:t>The origin of Direct Democrazy - The  monarchy system</a:t>
            </a:r>
          </a:p>
        </p:txBody>
      </p:sp>
      <p:sp>
        <p:nvSpPr>
          <p:cNvPr id="180" name="But as a feudal rule, with its appeal to divine right and force, made the monarch the sole performer on the political stage."/>
          <p:cNvSpPr txBox="1"/>
          <p:nvPr>
            <p:ph type="body" sz="quarter" idx="1"/>
          </p:nvPr>
        </p:nvSpPr>
        <p:spPr>
          <a:prstGeom prst="rect">
            <a:avLst/>
          </a:prstGeom>
        </p:spPr>
        <p:txBody>
          <a:bodyPr/>
          <a:lstStyle/>
          <a:p>
            <a:pPr/>
            <a:r>
              <a:t>But as a feudal rule, with its appeal to divine right and force, made the monarch the sole performer on the political stage.</a:t>
            </a:r>
          </a:p>
        </p:txBody>
      </p:sp>
      <p:pic>
        <p:nvPicPr>
          <p:cNvPr id="181" name="pasted-movie.png" descr="pasted-movie.png"/>
          <p:cNvPicPr>
            <a:picLocks noChangeAspect="1"/>
          </p:cNvPicPr>
          <p:nvPr/>
        </p:nvPicPr>
        <p:blipFill>
          <a:blip r:embed="rId2">
            <a:extLst/>
          </a:blip>
          <a:stretch>
            <a:fillRect/>
          </a:stretch>
        </p:blipFill>
        <p:spPr>
          <a:xfrm>
            <a:off x="11594215" y="815487"/>
            <a:ext cx="12085026" cy="120850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400">
        <p:cover dir="l"/>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The Rise Of Democracy"/>
          <p:cNvSpPr txBox="1"/>
          <p:nvPr>
            <p:ph type="title"/>
          </p:nvPr>
        </p:nvSpPr>
        <p:spPr>
          <a:prstGeom prst="rect">
            <a:avLst/>
          </a:prstGeom>
        </p:spPr>
        <p:txBody>
          <a:bodyPr anchor="ctr"/>
          <a:lstStyle/>
          <a:p>
            <a:pPr/>
            <a:r>
              <a:t>The Rise Of Democracy</a:t>
            </a:r>
          </a:p>
        </p:txBody>
      </p:sp>
      <p:sp>
        <p:nvSpPr>
          <p:cNvPr id="184" name="Along with the Age of Enlightenment, there was an awakening of a sense of natural rights(John Locke), and people were not content to be audience of politics, but to actually participate in politics on an equal and free basis."/>
          <p:cNvSpPr txBox="1"/>
          <p:nvPr>
            <p:ph type="body" sz="quarter" idx="1"/>
          </p:nvPr>
        </p:nvSpPr>
        <p:spPr>
          <a:prstGeom prst="rect">
            <a:avLst/>
          </a:prstGeom>
        </p:spPr>
        <p:txBody>
          <a:bodyPr/>
          <a:lstStyle>
            <a:lvl1pPr defTabSz="652145">
              <a:defRPr sz="4345"/>
            </a:lvl1pPr>
          </a:lstStyle>
          <a:p>
            <a:pPr/>
            <a:r>
              <a:t>Along with the Age of Enlightenment, there was an awakening of a sense of natural rights(John Locke), and people were not content to be audience of politics, but to actually participate in politics on an equal and free basis.</a:t>
            </a:r>
          </a:p>
        </p:txBody>
      </p:sp>
      <p:pic>
        <p:nvPicPr>
          <p:cNvPr id="185" name="pasted-movie.png" descr="pasted-movie.png"/>
          <p:cNvPicPr>
            <a:picLocks noChangeAspect="1"/>
          </p:cNvPicPr>
          <p:nvPr/>
        </p:nvPicPr>
        <p:blipFill>
          <a:blip r:embed="rId2">
            <a:extLst/>
          </a:blip>
          <a:stretch>
            <a:fillRect/>
          </a:stretch>
        </p:blipFill>
        <p:spPr>
          <a:xfrm>
            <a:off x="11594215" y="815487"/>
            <a:ext cx="12085026" cy="120850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400">
        <p:cover dir="l"/>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The Rise Of Democracy"/>
          <p:cNvSpPr txBox="1"/>
          <p:nvPr>
            <p:ph type="title"/>
          </p:nvPr>
        </p:nvSpPr>
        <p:spPr>
          <a:prstGeom prst="rect">
            <a:avLst/>
          </a:prstGeom>
        </p:spPr>
        <p:txBody>
          <a:bodyPr anchor="ctr"/>
          <a:lstStyle/>
          <a:p>
            <a:pPr/>
            <a:r>
              <a:t>The Rise Of Democracy</a:t>
            </a:r>
          </a:p>
        </p:txBody>
      </p:sp>
      <p:sp>
        <p:nvSpPr>
          <p:cNvPr id="188" name="As a result, people overthrew the monarchy state and established the political of representative democracy or direct democracy."/>
          <p:cNvSpPr txBox="1"/>
          <p:nvPr>
            <p:ph type="body" sz="quarter" idx="1"/>
          </p:nvPr>
        </p:nvSpPr>
        <p:spPr>
          <a:prstGeom prst="rect">
            <a:avLst/>
          </a:prstGeom>
        </p:spPr>
        <p:txBody>
          <a:bodyPr/>
          <a:lstStyle/>
          <a:p>
            <a:pPr/>
            <a:r>
              <a:t>As a result, people overthrew the monarchy state and established the political of representative democracy or direct democracy.</a:t>
            </a:r>
          </a:p>
        </p:txBody>
      </p:sp>
      <p:pic>
        <p:nvPicPr>
          <p:cNvPr id="189" name="pasted-movie.png" descr="pasted-movie.png"/>
          <p:cNvPicPr>
            <a:picLocks noChangeAspect="1"/>
          </p:cNvPicPr>
          <p:nvPr/>
        </p:nvPicPr>
        <p:blipFill>
          <a:blip r:embed="rId2">
            <a:extLst/>
          </a:blip>
          <a:stretch>
            <a:fillRect/>
          </a:stretch>
        </p:blipFill>
        <p:spPr>
          <a:xfrm>
            <a:off x="11594215" y="815487"/>
            <a:ext cx="12085026" cy="120850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400">
        <p:cover dir="l"/>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But democracy has its price."/>
          <p:cNvSpPr txBox="1"/>
          <p:nvPr>
            <p:ph type="title"/>
          </p:nvPr>
        </p:nvSpPr>
        <p:spPr>
          <a:prstGeom prst="rect">
            <a:avLst/>
          </a:prstGeom>
        </p:spPr>
        <p:txBody>
          <a:bodyPr anchor="ctr"/>
          <a:lstStyle/>
          <a:p>
            <a:pPr/>
            <a:r>
              <a:t>But democracy has its price.</a:t>
            </a:r>
          </a:p>
        </p:txBody>
      </p:sp>
      <p:sp>
        <p:nvSpPr>
          <p:cNvPr id="192" name="Majority rule has the potential to become the tyranny of the majority.…"/>
          <p:cNvSpPr txBox="1"/>
          <p:nvPr>
            <p:ph type="body" sz="quarter" idx="1"/>
          </p:nvPr>
        </p:nvSpPr>
        <p:spPr>
          <a:prstGeom prst="rect">
            <a:avLst/>
          </a:prstGeom>
        </p:spPr>
        <p:txBody>
          <a:bodyPr/>
          <a:lstStyle/>
          <a:p>
            <a:pPr defTabSz="701675">
              <a:defRPr sz="4675"/>
            </a:pPr>
            <a:r>
              <a:t>Majority rule has the potential to become the tyranny of the majority.</a:t>
            </a:r>
          </a:p>
          <a:p>
            <a:pPr defTabSz="701675">
              <a:defRPr sz="4675"/>
            </a:pPr>
            <a:r>
              <a:t>The tyranny of the majority brings with it the oppression of minority rights by the majority ——— </a:t>
            </a:r>
            <a:r>
              <a:rPr b="0"/>
              <a:t>Jacobin rule of terror</a:t>
            </a:r>
            <a:r>
              <a:t>（雅各宾专政）</a:t>
            </a:r>
          </a:p>
        </p:txBody>
      </p:sp>
      <p:pic>
        <p:nvPicPr>
          <p:cNvPr id="193" name="pasted-movie.png" descr="pasted-movie.png"/>
          <p:cNvPicPr>
            <a:picLocks noChangeAspect="1"/>
          </p:cNvPicPr>
          <p:nvPr/>
        </p:nvPicPr>
        <p:blipFill>
          <a:blip r:embed="rId2">
            <a:extLst/>
          </a:blip>
          <a:stretch>
            <a:fillRect/>
          </a:stretch>
        </p:blipFill>
        <p:spPr>
          <a:xfrm>
            <a:off x="13045067" y="1698316"/>
            <a:ext cx="10319369" cy="103193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400">
        <p:cover dir="l"/>
      </p:transition>
    </mc:Choice>
    <mc:Fallback>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Thus, democracy needs to evolve"/>
          <p:cNvSpPr txBox="1"/>
          <p:nvPr>
            <p:ph type="title"/>
          </p:nvPr>
        </p:nvSpPr>
        <p:spPr>
          <a:xfrm>
            <a:off x="956834" y="3916863"/>
            <a:ext cx="9779001" cy="5882274"/>
          </a:xfrm>
          <a:prstGeom prst="rect">
            <a:avLst/>
          </a:prstGeom>
        </p:spPr>
        <p:txBody>
          <a:bodyPr anchor="ctr"/>
          <a:lstStyle/>
          <a:p>
            <a:pPr/>
            <a:r>
              <a:t>Thus, democracy needs to evolve</a:t>
            </a:r>
          </a:p>
        </p:txBody>
      </p:sp>
      <p:pic>
        <p:nvPicPr>
          <p:cNvPr id="196" name="pasted-movie.png" descr="pasted-movie.png"/>
          <p:cNvPicPr>
            <a:picLocks noChangeAspect="1"/>
          </p:cNvPicPr>
          <p:nvPr/>
        </p:nvPicPr>
        <p:blipFill>
          <a:blip r:embed="rId2">
            <a:extLst/>
          </a:blip>
          <a:stretch>
            <a:fillRect/>
          </a:stretch>
        </p:blipFill>
        <p:spPr>
          <a:xfrm>
            <a:off x="12535532" y="1136541"/>
            <a:ext cx="10732878" cy="1073287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400">
        <p:cover dir="l"/>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Deliberative democracy emerges"/>
          <p:cNvSpPr txBox="1"/>
          <p:nvPr>
            <p:ph type="title"/>
          </p:nvPr>
        </p:nvSpPr>
        <p:spPr>
          <a:prstGeom prst="rect">
            <a:avLst/>
          </a:prstGeom>
        </p:spPr>
        <p:txBody>
          <a:bodyPr anchor="ctr"/>
          <a:lstStyle/>
          <a:p>
            <a:pPr/>
            <a:r>
              <a:t>Deliberative democracy emerges</a:t>
            </a:r>
          </a:p>
        </p:txBody>
      </p:sp>
      <p:sp>
        <p:nvSpPr>
          <p:cNvPr id="199" name="In direct democrazy, it is easy for people to see votes and voting as the core of a democratic society, ignoring the fact that participation and discussion of public affairs, listening to the ideas of different citizens and making the best decisions toge"/>
          <p:cNvSpPr txBox="1"/>
          <p:nvPr>
            <p:ph type="body" sz="quarter" idx="1"/>
          </p:nvPr>
        </p:nvSpPr>
        <p:spPr>
          <a:prstGeom prst="rect">
            <a:avLst/>
          </a:prstGeom>
        </p:spPr>
        <p:txBody>
          <a:bodyPr/>
          <a:lstStyle/>
          <a:p>
            <a:pPr defTabSz="602615">
              <a:defRPr sz="4015"/>
            </a:pPr>
            <a:r>
              <a:t>In direct democrazy, it is easy for people to see votes and voting as the core of a democratic society, ignoring the fact that participation and discussion of public affairs, listening to the ideas of different citizens and making the best decisions together is </a:t>
            </a:r>
            <a:r>
              <a:rPr u="sng"/>
              <a:t>the most important spirit of democracy.</a:t>
            </a:r>
          </a:p>
        </p:txBody>
      </p:sp>
      <p:pic>
        <p:nvPicPr>
          <p:cNvPr id="200" name="pasted-movie.png" descr="pasted-movie.png"/>
          <p:cNvPicPr>
            <a:picLocks noChangeAspect="1"/>
          </p:cNvPicPr>
          <p:nvPr/>
        </p:nvPicPr>
        <p:blipFill>
          <a:blip r:embed="rId2">
            <a:extLst/>
          </a:blip>
          <a:stretch>
            <a:fillRect/>
          </a:stretch>
        </p:blipFill>
        <p:spPr>
          <a:xfrm>
            <a:off x="12795736" y="2017008"/>
            <a:ext cx="9681984" cy="96819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400">
        <p:cover dir="l"/>
      </p:transition>
    </mc:Choice>
    <mc:Fallback>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Deliberative democracy might be the solution."/>
          <p:cNvSpPr txBox="1"/>
          <p:nvPr>
            <p:ph type="title"/>
          </p:nvPr>
        </p:nvSpPr>
        <p:spPr>
          <a:xfrm>
            <a:off x="929093" y="3916863"/>
            <a:ext cx="9779001" cy="5882274"/>
          </a:xfrm>
          <a:prstGeom prst="rect">
            <a:avLst/>
          </a:prstGeom>
        </p:spPr>
        <p:txBody>
          <a:bodyPr anchor="ctr"/>
          <a:lstStyle/>
          <a:p>
            <a:pPr/>
            <a:r>
              <a:t>Deliberative democracy might be the solution.</a:t>
            </a:r>
          </a:p>
        </p:txBody>
      </p:sp>
      <p:pic>
        <p:nvPicPr>
          <p:cNvPr id="203" name="pasted-movie.png" descr="pasted-movie.png"/>
          <p:cNvPicPr>
            <a:picLocks noChangeAspect="1"/>
          </p:cNvPicPr>
          <p:nvPr/>
        </p:nvPicPr>
        <p:blipFill>
          <a:blip r:embed="rId2">
            <a:extLst/>
          </a:blip>
          <a:stretch>
            <a:fillRect/>
          </a:stretch>
        </p:blipFill>
        <p:spPr>
          <a:xfrm>
            <a:off x="12795736" y="2017008"/>
            <a:ext cx="9681985" cy="96819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400">
        <p:cover dir="l"/>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32_DynamicDark">
  <a:themeElements>
    <a:clrScheme name="32_DynamicDark">
      <a:dk1>
        <a:srgbClr val="BE00FF"/>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2_DynamicDark">
  <a:themeElements>
    <a:clrScheme name="32_DynamicDar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